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Eczar" charset="1" panose="02000603040300000004"/>
      <p:regular r:id="rId20"/>
    </p:embeddedFont>
    <p:embeddedFont>
      <p:font typeface="Eczar Bold" charset="1" panose="02000603040300000004"/>
      <p:regular r:id="rId21"/>
    </p:embeddedFont>
    <p:embeddedFont>
      <p:font typeface="Eczar Medium" charset="1" panose="02000603040300000004"/>
      <p:regular r:id="rId22"/>
    </p:embeddedFont>
    <p:embeddedFont>
      <p:font typeface="Eczar Semi-Bold" charset="1" panose="02000603040300000004"/>
      <p:regular r:id="rId23"/>
    </p:embeddedFont>
    <p:embeddedFont>
      <p:font typeface="Eczar Ultra-Bold" charset="1" panose="0200060304030000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9.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2.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810188" y="677304"/>
            <a:ext cx="16667624" cy="4378325"/>
          </a:xfrm>
          <a:prstGeom prst="rect">
            <a:avLst/>
          </a:prstGeom>
        </p:spPr>
        <p:txBody>
          <a:bodyPr anchor="t" rtlCol="false" tIns="0" lIns="0" bIns="0" rIns="0">
            <a:spAutoFit/>
          </a:bodyPr>
          <a:lstStyle/>
          <a:p>
            <a:pPr algn="ctr">
              <a:lnSpc>
                <a:spcPts val="11499"/>
              </a:lnSpc>
            </a:pPr>
            <a:r>
              <a:rPr lang="en-US" sz="9999">
                <a:solidFill>
                  <a:srgbClr val="A88353"/>
                </a:solidFill>
                <a:latin typeface="Eczar Bold"/>
              </a:rPr>
              <a:t>DBMS</a:t>
            </a:r>
          </a:p>
          <a:p>
            <a:pPr algn="ctr">
              <a:lnSpc>
                <a:spcPts val="11499"/>
              </a:lnSpc>
            </a:pPr>
            <a:r>
              <a:rPr lang="en-US" sz="9999">
                <a:solidFill>
                  <a:srgbClr val="A88353"/>
                </a:solidFill>
                <a:latin typeface="Eczar Bold"/>
              </a:rPr>
              <a:t>LAB</a:t>
            </a:r>
          </a:p>
          <a:p>
            <a:pPr algn="ctr">
              <a:lnSpc>
                <a:spcPts val="11499"/>
              </a:lnSpc>
            </a:pPr>
            <a:r>
              <a:rPr lang="en-US" sz="9999">
                <a:solidFill>
                  <a:srgbClr val="A88353"/>
                </a:solidFill>
                <a:latin typeface="Eczar Bold"/>
              </a:rPr>
              <a:t>PROJECT</a:t>
            </a:r>
          </a:p>
        </p:txBody>
      </p:sp>
      <p:sp>
        <p:nvSpPr>
          <p:cNvPr name="TextBox 9" id="9"/>
          <p:cNvSpPr txBox="true"/>
          <p:nvPr/>
        </p:nvSpPr>
        <p:spPr>
          <a:xfrm rot="0">
            <a:off x="2554146" y="6271469"/>
            <a:ext cx="13179708" cy="1466850"/>
          </a:xfrm>
          <a:prstGeom prst="rect">
            <a:avLst/>
          </a:prstGeom>
        </p:spPr>
        <p:txBody>
          <a:bodyPr anchor="t" rtlCol="false" tIns="0" lIns="0" bIns="0" rIns="0">
            <a:spAutoFit/>
          </a:bodyPr>
          <a:lstStyle/>
          <a:p>
            <a:pPr algn="ctr">
              <a:lnSpc>
                <a:spcPts val="12224"/>
              </a:lnSpc>
            </a:pPr>
            <a:r>
              <a:rPr lang="en-US" sz="7500">
                <a:solidFill>
                  <a:srgbClr val="000000"/>
                </a:solidFill>
                <a:latin typeface="Raleway"/>
              </a:rPr>
              <a:t>Library Management System</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2" id="12"/>
          <p:cNvSpPr txBox="true"/>
          <p:nvPr/>
        </p:nvSpPr>
        <p:spPr>
          <a:xfrm rot="0">
            <a:off x="2554146" y="8334746"/>
            <a:ext cx="13179708" cy="974725"/>
          </a:xfrm>
          <a:prstGeom prst="rect">
            <a:avLst/>
          </a:prstGeom>
        </p:spPr>
        <p:txBody>
          <a:bodyPr anchor="t" rtlCol="false" tIns="0" lIns="0" bIns="0" rIns="0">
            <a:spAutoFit/>
          </a:bodyPr>
          <a:lstStyle/>
          <a:p>
            <a:pPr algn="ctr">
              <a:lnSpc>
                <a:spcPts val="8150"/>
              </a:lnSpc>
            </a:pPr>
            <a:r>
              <a:rPr lang="en-US" sz="5000">
                <a:solidFill>
                  <a:srgbClr val="000000"/>
                </a:solidFill>
                <a:latin typeface="Raleway"/>
              </a:rPr>
              <a:t>Presented by Rahul &amp; Deepankar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058028" y="2883988"/>
            <a:ext cx="14174451" cy="7210378"/>
          </a:xfrm>
          <a:custGeom>
            <a:avLst/>
            <a:gdLst/>
            <a:ahLst/>
            <a:cxnLst/>
            <a:rect r="r" b="b" t="t" l="l"/>
            <a:pathLst>
              <a:path h="7210378" w="14174451">
                <a:moveTo>
                  <a:pt x="0" y="0"/>
                </a:moveTo>
                <a:lnTo>
                  <a:pt x="14174451" y="0"/>
                </a:lnTo>
                <a:lnTo>
                  <a:pt x="14174451" y="7210378"/>
                </a:lnTo>
                <a:lnTo>
                  <a:pt x="0" y="7210378"/>
                </a:lnTo>
                <a:lnTo>
                  <a:pt x="0" y="0"/>
                </a:lnTo>
                <a:close/>
              </a:path>
            </a:pathLst>
          </a:custGeom>
          <a:blipFill>
            <a:blip r:embed="rId6"/>
            <a:stretch>
              <a:fillRect l="0" t="-4368" r="0" b="-4368"/>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2296492" y="1794234"/>
            <a:ext cx="13866465" cy="863600"/>
          </a:xfrm>
          <a:prstGeom prst="rect">
            <a:avLst/>
          </a:prstGeom>
        </p:spPr>
        <p:txBody>
          <a:bodyPr anchor="t" rtlCol="false" tIns="0" lIns="0" bIns="0" rIns="0">
            <a:spAutoFit/>
          </a:bodyPr>
          <a:lstStyle/>
          <a:p>
            <a:pPr>
              <a:lnSpc>
                <a:spcPts val="7000"/>
              </a:lnSpc>
            </a:pPr>
            <a:r>
              <a:rPr lang="en-US" sz="5000">
                <a:solidFill>
                  <a:srgbClr val="A88353"/>
                </a:solidFill>
                <a:latin typeface="Canva Sans Bold"/>
              </a:rPr>
              <a:t>Screenshot of performing operations in LMS</a:t>
            </a:r>
            <a:r>
              <a:rPr lang="en-US" sz="5000">
                <a:solidFill>
                  <a:srgbClr val="A88353"/>
                </a:solidFill>
                <a:latin typeface="Canva Sans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093744" y="3211426"/>
            <a:ext cx="12100512" cy="6741199"/>
          </a:xfrm>
          <a:custGeom>
            <a:avLst/>
            <a:gdLst/>
            <a:ahLst/>
            <a:cxnLst/>
            <a:rect r="r" b="b" t="t" l="l"/>
            <a:pathLst>
              <a:path h="6741199" w="12100512">
                <a:moveTo>
                  <a:pt x="0" y="0"/>
                </a:moveTo>
                <a:lnTo>
                  <a:pt x="12100512" y="0"/>
                </a:lnTo>
                <a:lnTo>
                  <a:pt x="12100512" y="6741199"/>
                </a:lnTo>
                <a:lnTo>
                  <a:pt x="0" y="6741199"/>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2296492" y="1794234"/>
            <a:ext cx="13935987"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OPERATION - Create</a:t>
            </a:r>
            <a:r>
              <a:rPr lang="en-US" sz="5000">
                <a:solidFill>
                  <a:srgbClr val="A88353"/>
                </a:solidFill>
                <a:latin typeface="Canva Sans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349958" y="2911025"/>
            <a:ext cx="11588085" cy="6752021"/>
          </a:xfrm>
          <a:custGeom>
            <a:avLst/>
            <a:gdLst/>
            <a:ahLst/>
            <a:cxnLst/>
            <a:rect r="r" b="b" t="t" l="l"/>
            <a:pathLst>
              <a:path h="6752021" w="11588085">
                <a:moveTo>
                  <a:pt x="0" y="0"/>
                </a:moveTo>
                <a:lnTo>
                  <a:pt x="11588084" y="0"/>
                </a:lnTo>
                <a:lnTo>
                  <a:pt x="11588084" y="6752022"/>
                </a:lnTo>
                <a:lnTo>
                  <a:pt x="0" y="6752022"/>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4578189" y="1542600"/>
            <a:ext cx="8497491"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a:t>
            </a:r>
            <a:r>
              <a:rPr lang="en-US" sz="5000">
                <a:solidFill>
                  <a:srgbClr val="A88353"/>
                </a:solidFill>
                <a:latin typeface="Canva Sans Bold"/>
              </a:rPr>
              <a:t> OPERATION - Create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389817" y="3046430"/>
            <a:ext cx="13508365" cy="6719427"/>
          </a:xfrm>
          <a:custGeom>
            <a:avLst/>
            <a:gdLst/>
            <a:ahLst/>
            <a:cxnLst/>
            <a:rect r="r" b="b" t="t" l="l"/>
            <a:pathLst>
              <a:path h="6719427" w="13508365">
                <a:moveTo>
                  <a:pt x="0" y="0"/>
                </a:moveTo>
                <a:lnTo>
                  <a:pt x="13508366" y="0"/>
                </a:lnTo>
                <a:lnTo>
                  <a:pt x="13508366" y="6719427"/>
                </a:lnTo>
                <a:lnTo>
                  <a:pt x="0" y="6719427"/>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2296492" y="1416229"/>
            <a:ext cx="13935987"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OPERATION - Create</a:t>
            </a:r>
            <a:r>
              <a:rPr lang="en-US" sz="5000">
                <a:solidFill>
                  <a:srgbClr val="A88353"/>
                </a:solidFill>
                <a:latin typeface="Canva Sans Bold"/>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627464" y="2657834"/>
            <a:ext cx="13035579" cy="7295260"/>
          </a:xfrm>
          <a:custGeom>
            <a:avLst/>
            <a:gdLst/>
            <a:ahLst/>
            <a:cxnLst/>
            <a:rect r="r" b="b" t="t" l="l"/>
            <a:pathLst>
              <a:path h="7295260" w="13035579">
                <a:moveTo>
                  <a:pt x="0" y="0"/>
                </a:moveTo>
                <a:lnTo>
                  <a:pt x="13035579" y="0"/>
                </a:lnTo>
                <a:lnTo>
                  <a:pt x="13035579" y="7295259"/>
                </a:lnTo>
                <a:lnTo>
                  <a:pt x="0" y="7295259"/>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7098495" y="1416229"/>
            <a:ext cx="4093518"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Read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302565" y="3324900"/>
            <a:ext cx="13685378" cy="6165939"/>
          </a:xfrm>
          <a:custGeom>
            <a:avLst/>
            <a:gdLst/>
            <a:ahLst/>
            <a:cxnLst/>
            <a:rect r="r" b="b" t="t" l="l"/>
            <a:pathLst>
              <a:path h="6165939" w="13685378">
                <a:moveTo>
                  <a:pt x="0" y="0"/>
                </a:moveTo>
                <a:lnTo>
                  <a:pt x="13685378" y="0"/>
                </a:lnTo>
                <a:lnTo>
                  <a:pt x="13685378" y="6165940"/>
                </a:lnTo>
                <a:lnTo>
                  <a:pt x="0" y="6165940"/>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2296492" y="1794234"/>
            <a:ext cx="13935987"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Read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383000" y="1808493"/>
            <a:ext cx="13522001" cy="7449807"/>
          </a:xfrm>
          <a:custGeom>
            <a:avLst/>
            <a:gdLst/>
            <a:ahLst/>
            <a:cxnLst/>
            <a:rect r="r" b="b" t="t" l="l"/>
            <a:pathLst>
              <a:path h="7449807" w="13522001">
                <a:moveTo>
                  <a:pt x="0" y="0"/>
                </a:moveTo>
                <a:lnTo>
                  <a:pt x="13522000" y="0"/>
                </a:lnTo>
                <a:lnTo>
                  <a:pt x="13522000" y="7449807"/>
                </a:lnTo>
                <a:lnTo>
                  <a:pt x="0" y="7449807"/>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329149" y="2083910"/>
            <a:ext cx="11629703" cy="7507437"/>
          </a:xfrm>
          <a:custGeom>
            <a:avLst/>
            <a:gdLst/>
            <a:ahLst/>
            <a:cxnLst/>
            <a:rect r="r" b="b" t="t" l="l"/>
            <a:pathLst>
              <a:path h="7507437" w="11629703">
                <a:moveTo>
                  <a:pt x="0" y="0"/>
                </a:moveTo>
                <a:lnTo>
                  <a:pt x="11629702" y="0"/>
                </a:lnTo>
                <a:lnTo>
                  <a:pt x="11629702" y="7507438"/>
                </a:lnTo>
                <a:lnTo>
                  <a:pt x="0" y="7507438"/>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307958" y="2549066"/>
            <a:ext cx="11672083" cy="6577126"/>
          </a:xfrm>
          <a:custGeom>
            <a:avLst/>
            <a:gdLst/>
            <a:ahLst/>
            <a:cxnLst/>
            <a:rect r="r" b="b" t="t" l="l"/>
            <a:pathLst>
              <a:path h="6577126" w="11672083">
                <a:moveTo>
                  <a:pt x="0" y="0"/>
                </a:moveTo>
                <a:lnTo>
                  <a:pt x="11672084" y="0"/>
                </a:lnTo>
                <a:lnTo>
                  <a:pt x="11672084" y="6577126"/>
                </a:lnTo>
                <a:lnTo>
                  <a:pt x="0" y="6577126"/>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6925408" y="1410059"/>
            <a:ext cx="4439692"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Delete</a:t>
            </a:r>
          </a:p>
        </p:txBody>
      </p:sp>
      <p:sp>
        <p:nvSpPr>
          <p:cNvPr name="TextBox 14" id="14"/>
          <p:cNvSpPr txBox="true"/>
          <p:nvPr/>
        </p:nvSpPr>
        <p:spPr>
          <a:xfrm rot="0">
            <a:off x="6569019" y="9322210"/>
            <a:ext cx="4357688"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Deleted Book ID 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058028" y="3807203"/>
            <a:ext cx="14147265" cy="4337118"/>
          </a:xfrm>
          <a:custGeom>
            <a:avLst/>
            <a:gdLst/>
            <a:ahLst/>
            <a:cxnLst/>
            <a:rect r="r" b="b" t="t" l="l"/>
            <a:pathLst>
              <a:path h="4337118" w="14147265">
                <a:moveTo>
                  <a:pt x="0" y="0"/>
                </a:moveTo>
                <a:lnTo>
                  <a:pt x="14147266" y="0"/>
                </a:lnTo>
                <a:lnTo>
                  <a:pt x="14147266" y="4337118"/>
                </a:lnTo>
                <a:lnTo>
                  <a:pt x="0" y="4337118"/>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6925408" y="1410059"/>
            <a:ext cx="4439692"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Delete</a:t>
            </a:r>
          </a:p>
        </p:txBody>
      </p:sp>
      <p:sp>
        <p:nvSpPr>
          <p:cNvPr name="TextBox 14" id="14"/>
          <p:cNvSpPr txBox="true"/>
          <p:nvPr/>
        </p:nvSpPr>
        <p:spPr>
          <a:xfrm rot="0">
            <a:off x="6618081" y="8925242"/>
            <a:ext cx="4357688"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Deleted Book ID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198919" y="318624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98919" y="794509"/>
            <a:ext cx="7890162" cy="2385060"/>
          </a:xfrm>
          <a:prstGeom prst="rect">
            <a:avLst/>
          </a:prstGeom>
        </p:spPr>
        <p:txBody>
          <a:bodyPr anchor="t" rtlCol="false" tIns="0" lIns="0" bIns="0" rIns="0">
            <a:spAutoFit/>
          </a:bodyPr>
          <a:lstStyle/>
          <a:p>
            <a:pPr algn="ctr">
              <a:lnSpc>
                <a:spcPts val="9270"/>
              </a:lnSpc>
            </a:pPr>
            <a:r>
              <a:rPr lang="en-US" sz="9000">
                <a:solidFill>
                  <a:srgbClr val="A88353"/>
                </a:solidFill>
                <a:ea typeface="Eczar Bold"/>
              </a:rPr>
              <a:t>﻿MEET THE GROUP</a:t>
            </a:r>
          </a:p>
        </p:txBody>
      </p:sp>
      <p:grpSp>
        <p:nvGrpSpPr>
          <p:cNvPr name="Group 8" id="8"/>
          <p:cNvGrpSpPr/>
          <p:nvPr/>
        </p:nvGrpSpPr>
        <p:grpSpPr>
          <a:xfrm rot="0">
            <a:off x="2897309" y="4288162"/>
            <a:ext cx="12493382" cy="2650143"/>
            <a:chOff x="0" y="0"/>
            <a:chExt cx="16657842" cy="3533524"/>
          </a:xfrm>
        </p:grpSpPr>
        <p:sp>
          <p:nvSpPr>
            <p:cNvPr name="Freeform 9" id="9"/>
            <p:cNvSpPr/>
            <p:nvPr/>
          </p:nvSpPr>
          <p:spPr>
            <a:xfrm flipH="false" flipV="false" rot="0">
              <a:off x="0" y="0"/>
              <a:ext cx="4638278" cy="3533524"/>
            </a:xfrm>
            <a:custGeom>
              <a:avLst/>
              <a:gdLst/>
              <a:ahLst/>
              <a:cxnLst/>
              <a:rect r="r" b="b" t="t" l="l"/>
              <a:pathLst>
                <a:path h="3533524" w="4638278">
                  <a:moveTo>
                    <a:pt x="0" y="0"/>
                  </a:moveTo>
                  <a:lnTo>
                    <a:pt x="4638278" y="0"/>
                  </a:lnTo>
                  <a:lnTo>
                    <a:pt x="4638278"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019565" y="0"/>
              <a:ext cx="4638278" cy="3533524"/>
            </a:xfrm>
            <a:custGeom>
              <a:avLst/>
              <a:gdLst/>
              <a:ahLst/>
              <a:cxnLst/>
              <a:rect r="r" b="b" t="t" l="l"/>
              <a:pathLst>
                <a:path h="3533524" w="4638278">
                  <a:moveTo>
                    <a:pt x="0" y="0"/>
                  </a:moveTo>
                  <a:lnTo>
                    <a:pt x="4638277" y="0"/>
                  </a:lnTo>
                  <a:lnTo>
                    <a:pt x="4638277"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1" id="11"/>
          <p:cNvSpPr txBox="true"/>
          <p:nvPr/>
        </p:nvSpPr>
        <p:spPr>
          <a:xfrm rot="0">
            <a:off x="11616544" y="7538380"/>
            <a:ext cx="3774147" cy="21424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Deepankar Samal</a:t>
            </a:r>
          </a:p>
          <a:p>
            <a:pPr algn="ctr">
              <a:lnSpc>
                <a:spcPts val="5705"/>
              </a:lnSpc>
            </a:pPr>
            <a:r>
              <a:rPr lang="en-US" sz="3500">
                <a:solidFill>
                  <a:srgbClr val="000000"/>
                </a:solidFill>
                <a:latin typeface="Raleway"/>
              </a:rPr>
              <a:t>CSE AIML</a:t>
            </a:r>
          </a:p>
          <a:p>
            <a:pPr algn="ctr">
              <a:lnSpc>
                <a:spcPts val="5705"/>
              </a:lnSpc>
            </a:pPr>
            <a:r>
              <a:rPr lang="en-US" sz="3500">
                <a:solidFill>
                  <a:srgbClr val="000000"/>
                </a:solidFill>
                <a:latin typeface="Raleway"/>
              </a:rPr>
              <a:t>Roll No.-23</a:t>
            </a:r>
          </a:p>
        </p:txBody>
      </p:sp>
      <p:sp>
        <p:nvSpPr>
          <p:cNvPr name="TextBox 12" id="12"/>
          <p:cNvSpPr txBox="true"/>
          <p:nvPr/>
        </p:nvSpPr>
        <p:spPr>
          <a:xfrm rot="0">
            <a:off x="2897309" y="7538380"/>
            <a:ext cx="4077073" cy="21424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Rahul Kumar Singh </a:t>
            </a:r>
          </a:p>
          <a:p>
            <a:pPr algn="ctr">
              <a:lnSpc>
                <a:spcPts val="5705"/>
              </a:lnSpc>
            </a:pPr>
            <a:r>
              <a:rPr lang="en-US" sz="3500">
                <a:solidFill>
                  <a:srgbClr val="000000"/>
                </a:solidFill>
                <a:latin typeface="Raleway"/>
              </a:rPr>
              <a:t>CSE AIML</a:t>
            </a:r>
          </a:p>
          <a:p>
            <a:pPr algn="ctr">
              <a:lnSpc>
                <a:spcPts val="5705"/>
              </a:lnSpc>
            </a:pPr>
            <a:r>
              <a:rPr lang="en-US" sz="3500">
                <a:solidFill>
                  <a:srgbClr val="000000"/>
                </a:solidFill>
                <a:latin typeface="Raleway"/>
              </a:rPr>
              <a:t>Roll No.-14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198154" y="2430091"/>
            <a:ext cx="12304790" cy="6825122"/>
          </a:xfrm>
          <a:custGeom>
            <a:avLst/>
            <a:gdLst/>
            <a:ahLst/>
            <a:cxnLst/>
            <a:rect r="r" b="b" t="t" l="l"/>
            <a:pathLst>
              <a:path h="6825122" w="12304790">
                <a:moveTo>
                  <a:pt x="0" y="0"/>
                </a:moveTo>
                <a:lnTo>
                  <a:pt x="12304790" y="0"/>
                </a:lnTo>
                <a:lnTo>
                  <a:pt x="12304790" y="6825122"/>
                </a:lnTo>
                <a:lnTo>
                  <a:pt x="0" y="6825122"/>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6807462" y="1410059"/>
            <a:ext cx="4675584"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Update</a:t>
            </a:r>
          </a:p>
        </p:txBody>
      </p:sp>
      <p:sp>
        <p:nvSpPr>
          <p:cNvPr name="TextBox 14" id="14"/>
          <p:cNvSpPr txBox="true"/>
          <p:nvPr/>
        </p:nvSpPr>
        <p:spPr>
          <a:xfrm rot="0">
            <a:off x="7141730" y="9331413"/>
            <a:ext cx="4341316"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Updated CARD ID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885881" y="2600970"/>
            <a:ext cx="10345094" cy="6473317"/>
          </a:xfrm>
          <a:custGeom>
            <a:avLst/>
            <a:gdLst/>
            <a:ahLst/>
            <a:cxnLst/>
            <a:rect r="r" b="b" t="t" l="l"/>
            <a:pathLst>
              <a:path h="6473317" w="10345094">
                <a:moveTo>
                  <a:pt x="0" y="0"/>
                </a:moveTo>
                <a:lnTo>
                  <a:pt x="10345094" y="0"/>
                </a:lnTo>
                <a:lnTo>
                  <a:pt x="10345094" y="6473318"/>
                </a:lnTo>
                <a:lnTo>
                  <a:pt x="0" y="6473318"/>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6807462" y="1410059"/>
            <a:ext cx="4675584"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CRUD - Update</a:t>
            </a:r>
          </a:p>
        </p:txBody>
      </p:sp>
      <p:sp>
        <p:nvSpPr>
          <p:cNvPr name="TextBox 14" id="14"/>
          <p:cNvSpPr txBox="true"/>
          <p:nvPr/>
        </p:nvSpPr>
        <p:spPr>
          <a:xfrm rot="0">
            <a:off x="7017012" y="9328001"/>
            <a:ext cx="4466034"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Updated  CARD ID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3191658" y="2657834"/>
            <a:ext cx="11904684" cy="6612404"/>
          </a:xfrm>
          <a:custGeom>
            <a:avLst/>
            <a:gdLst/>
            <a:ahLst/>
            <a:cxnLst/>
            <a:rect r="r" b="b" t="t" l="l"/>
            <a:pathLst>
              <a:path h="6612404" w="11904684">
                <a:moveTo>
                  <a:pt x="0" y="0"/>
                </a:moveTo>
                <a:lnTo>
                  <a:pt x="11904684" y="0"/>
                </a:lnTo>
                <a:lnTo>
                  <a:pt x="11904684" y="6612403"/>
                </a:lnTo>
                <a:lnTo>
                  <a:pt x="0" y="6612403"/>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5298121" y="1410059"/>
            <a:ext cx="7694265"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Issuing &amp; Returning Book</a:t>
            </a:r>
          </a:p>
        </p:txBody>
      </p:sp>
      <p:sp>
        <p:nvSpPr>
          <p:cNvPr name="TextBox 14" id="14"/>
          <p:cNvSpPr txBox="true"/>
          <p:nvPr/>
        </p:nvSpPr>
        <p:spPr>
          <a:xfrm rot="0">
            <a:off x="5528433" y="9565512"/>
            <a:ext cx="7233642"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Book Name BSC Mathematics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4059532" y="2645134"/>
            <a:ext cx="10285745" cy="6613166"/>
          </a:xfrm>
          <a:custGeom>
            <a:avLst/>
            <a:gdLst/>
            <a:ahLst/>
            <a:cxnLst/>
            <a:rect r="r" b="b" t="t" l="l"/>
            <a:pathLst>
              <a:path h="6613166" w="10285745">
                <a:moveTo>
                  <a:pt x="0" y="0"/>
                </a:moveTo>
                <a:lnTo>
                  <a:pt x="10285745" y="0"/>
                </a:lnTo>
                <a:lnTo>
                  <a:pt x="10285745" y="6613166"/>
                </a:lnTo>
                <a:lnTo>
                  <a:pt x="0" y="6613166"/>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5298121" y="1410059"/>
            <a:ext cx="7694265"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Issuing &amp; Returning Book</a:t>
            </a:r>
          </a:p>
        </p:txBody>
      </p:sp>
      <p:sp>
        <p:nvSpPr>
          <p:cNvPr name="TextBox 14" id="14"/>
          <p:cNvSpPr txBox="true"/>
          <p:nvPr/>
        </p:nvSpPr>
        <p:spPr>
          <a:xfrm rot="0">
            <a:off x="5585584" y="9553575"/>
            <a:ext cx="7233642" cy="679450"/>
          </a:xfrm>
          <a:prstGeom prst="rect">
            <a:avLst/>
          </a:prstGeom>
        </p:spPr>
        <p:txBody>
          <a:bodyPr anchor="t" rtlCol="false" tIns="0" lIns="0" bIns="0" rIns="0">
            <a:spAutoFit/>
          </a:bodyPr>
          <a:lstStyle/>
          <a:p>
            <a:pPr algn="ctr">
              <a:lnSpc>
                <a:spcPts val="5599"/>
              </a:lnSpc>
            </a:pPr>
            <a:r>
              <a:rPr lang="en-US" sz="3999">
                <a:solidFill>
                  <a:srgbClr val="A88353"/>
                </a:solidFill>
                <a:latin typeface="Canva Sans"/>
              </a:rPr>
              <a:t>Book Name BSC Mathematics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2276776" y="2602340"/>
            <a:ext cx="13734448" cy="7607607"/>
          </a:xfrm>
          <a:custGeom>
            <a:avLst/>
            <a:gdLst/>
            <a:ahLst/>
            <a:cxnLst/>
            <a:rect r="r" b="b" t="t" l="l"/>
            <a:pathLst>
              <a:path h="7607607" w="13734448">
                <a:moveTo>
                  <a:pt x="0" y="0"/>
                </a:moveTo>
                <a:lnTo>
                  <a:pt x="13734448" y="0"/>
                </a:lnTo>
                <a:lnTo>
                  <a:pt x="13734448" y="7607607"/>
                </a:lnTo>
                <a:lnTo>
                  <a:pt x="0" y="7607607"/>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4437150" y="1410059"/>
            <a:ext cx="9416207"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Deleted Full Inventry of Books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1896830" y="3634188"/>
            <a:ext cx="14578514" cy="5624112"/>
          </a:xfrm>
          <a:custGeom>
            <a:avLst/>
            <a:gdLst/>
            <a:ahLst/>
            <a:cxnLst/>
            <a:rect r="r" b="b" t="t" l="l"/>
            <a:pathLst>
              <a:path h="5624112" w="14578514">
                <a:moveTo>
                  <a:pt x="0" y="0"/>
                </a:moveTo>
                <a:lnTo>
                  <a:pt x="14578514" y="0"/>
                </a:lnTo>
                <a:lnTo>
                  <a:pt x="14578514" y="5624112"/>
                </a:lnTo>
                <a:lnTo>
                  <a:pt x="0" y="5624112"/>
                </a:lnTo>
                <a:lnTo>
                  <a:pt x="0" y="0"/>
                </a:lnTo>
                <a:close/>
              </a:path>
            </a:pathLst>
          </a:custGeom>
          <a:blipFill>
            <a:blip r:embed="rId6"/>
            <a:stretch>
              <a:fillRect l="0" t="0" r="0" b="0"/>
            </a:stretch>
          </a:blipFill>
        </p:spPr>
      </p:sp>
      <p:sp>
        <p:nvSpPr>
          <p:cNvPr name="TextBox 12" id="12"/>
          <p:cNvSpPr txBox="true"/>
          <p:nvPr/>
        </p:nvSpPr>
        <p:spPr>
          <a:xfrm rot="0">
            <a:off x="0" y="-57150"/>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3" id="13"/>
          <p:cNvSpPr txBox="true"/>
          <p:nvPr/>
        </p:nvSpPr>
        <p:spPr>
          <a:xfrm rot="0">
            <a:off x="4437150" y="1410059"/>
            <a:ext cx="9416207" cy="863600"/>
          </a:xfrm>
          <a:prstGeom prst="rect">
            <a:avLst/>
          </a:prstGeom>
        </p:spPr>
        <p:txBody>
          <a:bodyPr anchor="t" rtlCol="false" tIns="0" lIns="0" bIns="0" rIns="0">
            <a:spAutoFit/>
          </a:bodyPr>
          <a:lstStyle/>
          <a:p>
            <a:pPr algn="ctr">
              <a:lnSpc>
                <a:spcPts val="7000"/>
              </a:lnSpc>
            </a:pPr>
            <a:r>
              <a:rPr lang="en-US" sz="5000">
                <a:solidFill>
                  <a:srgbClr val="A88353"/>
                </a:solidFill>
                <a:latin typeface="Canva Sans Bold"/>
              </a:rPr>
              <a:t>Deleted Full Inventry of Books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3233217" y="2351954"/>
            <a:ext cx="11821567" cy="1377949"/>
          </a:xfrm>
          <a:prstGeom prst="rect">
            <a:avLst/>
          </a:prstGeom>
        </p:spPr>
        <p:txBody>
          <a:bodyPr anchor="t" rtlCol="false" tIns="0" lIns="0" bIns="0" rIns="0">
            <a:spAutoFit/>
          </a:bodyPr>
          <a:lstStyle/>
          <a:p>
            <a:pPr algn="ctr">
              <a:lnSpc>
                <a:spcPts val="11200"/>
              </a:lnSpc>
            </a:pPr>
            <a:r>
              <a:rPr lang="en-US" sz="8000">
                <a:solidFill>
                  <a:srgbClr val="A88353"/>
                </a:solidFill>
                <a:latin typeface="Eczar Bold"/>
              </a:rPr>
              <a:t>FUTURE APPLICATION </a:t>
            </a:r>
          </a:p>
        </p:txBody>
      </p:sp>
      <p:sp>
        <p:nvSpPr>
          <p:cNvPr name="TextBox 12" id="12"/>
          <p:cNvSpPr txBox="true"/>
          <p:nvPr/>
        </p:nvSpPr>
        <p:spPr>
          <a:xfrm rot="0">
            <a:off x="1896830" y="4810442"/>
            <a:ext cx="14335649" cy="420370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a:rPr>
              <a:t>Future LMS platforms may incorporate more immersive learning experiences, including virtual reality (VR) and augmented reality (AR), to provide realistic simulations and hands-on training. In the future, we can expect to see even more innovative approaches to learning, such as immersive learning experiences.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058028" y="1955800"/>
            <a:ext cx="13567522"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CONCLUSION</a:t>
            </a:r>
          </a:p>
        </p:txBody>
      </p:sp>
      <p:sp>
        <p:nvSpPr>
          <p:cNvPr name="TextBox 12" id="12"/>
          <p:cNvSpPr txBox="true"/>
          <p:nvPr/>
        </p:nvSpPr>
        <p:spPr>
          <a:xfrm rot="0">
            <a:off x="1029954" y="3858847"/>
            <a:ext cx="16230600" cy="44069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rPr>
              <a:t>In conclusion, an LMS can help schools manage the educational process more efficiently, improve communication and collaboration, increase accessibility, and automate assessment.</a:t>
            </a:r>
          </a:p>
          <a:p>
            <a:pPr algn="ctr">
              <a:lnSpc>
                <a:spcPts val="70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1984375"/>
          </a:xfrm>
          <a:prstGeom prst="rect">
            <a:avLst/>
          </a:prstGeom>
        </p:spPr>
        <p:txBody>
          <a:bodyPr anchor="t" rtlCol="false" tIns="0" lIns="0" bIns="0" rIns="0">
            <a:spAutoFit/>
          </a:bodyPr>
          <a:lstStyle/>
          <a:p>
            <a:pPr algn="ctr">
              <a:lnSpc>
                <a:spcPts val="15875"/>
              </a:lnSpc>
            </a:pPr>
            <a:r>
              <a:rPr lang="en-US" sz="12500">
                <a:solidFill>
                  <a:srgbClr val="A88353"/>
                </a:solidFill>
                <a:ea typeface="Eczar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3610647"/>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4" id="4"/>
          <p:cNvGrpSpPr/>
          <p:nvPr/>
        </p:nvGrpSpPr>
        <p:grpSpPr>
          <a:xfrm rot="0">
            <a:off x="8920785" y="468101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6" id="6"/>
          <p:cNvGrpSpPr/>
          <p:nvPr/>
        </p:nvGrpSpPr>
        <p:grpSpPr>
          <a:xfrm rot="0">
            <a:off x="8920785" y="6967966"/>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8" id="8"/>
          <p:cNvGrpSpPr/>
          <p:nvPr/>
        </p:nvGrpSpPr>
        <p:grpSpPr>
          <a:xfrm rot="0">
            <a:off x="8920785" y="5824492"/>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10" id="10"/>
          <p:cNvGrpSpPr/>
          <p:nvPr/>
        </p:nvGrpSpPr>
        <p:grpSpPr>
          <a:xfrm rot="0">
            <a:off x="8920785" y="8082865"/>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Freeform 12" id="1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3" id="1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336602" y="1082635"/>
            <a:ext cx="7322748" cy="806451"/>
          </a:xfrm>
          <a:prstGeom prst="rect">
            <a:avLst/>
          </a:prstGeom>
        </p:spPr>
        <p:txBody>
          <a:bodyPr anchor="t" rtlCol="false" tIns="0" lIns="0" bIns="0" rIns="0">
            <a:spAutoFit/>
          </a:bodyPr>
          <a:lstStyle/>
          <a:p>
            <a:pPr algn="l">
              <a:lnSpc>
                <a:spcPts val="6999"/>
              </a:lnSpc>
            </a:pPr>
            <a:r>
              <a:rPr lang="en-US" sz="3499">
                <a:solidFill>
                  <a:srgbClr val="000000"/>
                </a:solidFill>
                <a:latin typeface="Raleway"/>
              </a:rPr>
              <a:t>Introduction</a:t>
            </a:r>
          </a:p>
        </p:txBody>
      </p:sp>
      <p:sp>
        <p:nvSpPr>
          <p:cNvPr name="TextBox 16" id="16"/>
          <p:cNvSpPr txBox="true"/>
          <p:nvPr/>
        </p:nvSpPr>
        <p:spPr>
          <a:xfrm rot="0">
            <a:off x="9034179" y="3581165"/>
            <a:ext cx="545211" cy="688086"/>
          </a:xfrm>
          <a:prstGeom prst="rect">
            <a:avLst/>
          </a:prstGeom>
        </p:spPr>
        <p:txBody>
          <a:bodyPr anchor="t" rtlCol="false" tIns="0" lIns="0" bIns="0" rIns="0">
            <a:spAutoFit/>
          </a:bodyPr>
          <a:lstStyle/>
          <a:p>
            <a:pPr algn="ctr">
              <a:lnSpc>
                <a:spcPts val="5652"/>
              </a:lnSpc>
            </a:pPr>
            <a:r>
              <a:rPr lang="en-US" sz="3600">
                <a:solidFill>
                  <a:srgbClr val="000000"/>
                </a:solidFill>
                <a:latin typeface="Raleway"/>
              </a:rPr>
              <a:t>3</a:t>
            </a:r>
          </a:p>
        </p:txBody>
      </p:sp>
      <p:sp>
        <p:nvSpPr>
          <p:cNvPr name="TextBox 17" id="17"/>
          <p:cNvSpPr txBox="true"/>
          <p:nvPr/>
        </p:nvSpPr>
        <p:spPr>
          <a:xfrm rot="0">
            <a:off x="9034179" y="4611245"/>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4</a:t>
            </a:r>
          </a:p>
        </p:txBody>
      </p:sp>
      <p:sp>
        <p:nvSpPr>
          <p:cNvPr name="TextBox 18" id="18"/>
          <p:cNvSpPr txBox="true"/>
          <p:nvPr/>
        </p:nvSpPr>
        <p:spPr>
          <a:xfrm rot="0">
            <a:off x="9034179" y="701559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6</a:t>
            </a:r>
          </a:p>
        </p:txBody>
      </p:sp>
      <p:sp>
        <p:nvSpPr>
          <p:cNvPr name="TextBox 19" id="19"/>
          <p:cNvSpPr txBox="true"/>
          <p:nvPr/>
        </p:nvSpPr>
        <p:spPr>
          <a:xfrm rot="0">
            <a:off x="9034179" y="575781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5</a:t>
            </a:r>
          </a:p>
        </p:txBody>
      </p:sp>
      <p:sp>
        <p:nvSpPr>
          <p:cNvPr name="TextBox 20" id="20"/>
          <p:cNvSpPr txBox="true"/>
          <p:nvPr/>
        </p:nvSpPr>
        <p:spPr>
          <a:xfrm rot="0">
            <a:off x="9034179" y="8053384"/>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7</a:t>
            </a:r>
          </a:p>
        </p:txBody>
      </p:sp>
      <p:sp>
        <p:nvSpPr>
          <p:cNvPr name="TextBox 21" id="21"/>
          <p:cNvSpPr txBox="true"/>
          <p:nvPr/>
        </p:nvSpPr>
        <p:spPr>
          <a:xfrm rot="0">
            <a:off x="1711611" y="1019175"/>
            <a:ext cx="6456699" cy="24479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A88353"/>
                </a:solidFill>
                <a:ea typeface="Eczar Bold"/>
              </a:rPr>
              <a:t>﻿TABLE OF CONTENTS</a:t>
            </a:r>
          </a:p>
        </p:txBody>
      </p:sp>
      <p:sp>
        <p:nvSpPr>
          <p:cNvPr name="Freeform 22" id="22"/>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24" id="24"/>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25" id="25"/>
          <p:cNvSpPr txBox="true"/>
          <p:nvPr/>
        </p:nvSpPr>
        <p:spPr>
          <a:xfrm rot="0">
            <a:off x="10336602" y="4530234"/>
            <a:ext cx="7322748" cy="806451"/>
          </a:xfrm>
          <a:prstGeom prst="rect">
            <a:avLst/>
          </a:prstGeom>
        </p:spPr>
        <p:txBody>
          <a:bodyPr anchor="t" rtlCol="false" tIns="0" lIns="0" bIns="0" rIns="0">
            <a:spAutoFit/>
          </a:bodyPr>
          <a:lstStyle/>
          <a:p>
            <a:pPr algn="l">
              <a:lnSpc>
                <a:spcPts val="6999"/>
              </a:lnSpc>
            </a:pPr>
            <a:r>
              <a:rPr lang="en-US" sz="3499">
                <a:solidFill>
                  <a:srgbClr val="000000"/>
                </a:solidFill>
                <a:latin typeface="Raleway"/>
              </a:rPr>
              <a:t>Software Used</a:t>
            </a:r>
          </a:p>
        </p:txBody>
      </p:sp>
      <p:sp>
        <p:nvSpPr>
          <p:cNvPr name="TextBox 26" id="26"/>
          <p:cNvSpPr txBox="true"/>
          <p:nvPr/>
        </p:nvSpPr>
        <p:spPr>
          <a:xfrm rot="0">
            <a:off x="10336602" y="5631960"/>
            <a:ext cx="7322748" cy="806451"/>
          </a:xfrm>
          <a:prstGeom prst="rect">
            <a:avLst/>
          </a:prstGeom>
        </p:spPr>
        <p:txBody>
          <a:bodyPr anchor="t" rtlCol="false" tIns="0" lIns="0" bIns="0" rIns="0">
            <a:spAutoFit/>
          </a:bodyPr>
          <a:lstStyle/>
          <a:p>
            <a:pPr algn="l">
              <a:lnSpc>
                <a:spcPts val="6999"/>
              </a:lnSpc>
            </a:pPr>
            <a:r>
              <a:rPr lang="en-US" sz="3499">
                <a:solidFill>
                  <a:srgbClr val="000000"/>
                </a:solidFill>
                <a:latin typeface="Raleway"/>
              </a:rPr>
              <a:t>Tools Used</a:t>
            </a:r>
          </a:p>
        </p:txBody>
      </p:sp>
      <p:sp>
        <p:nvSpPr>
          <p:cNvPr name="TextBox 27" id="27"/>
          <p:cNvSpPr txBox="true"/>
          <p:nvPr/>
        </p:nvSpPr>
        <p:spPr>
          <a:xfrm rot="0">
            <a:off x="10336602" y="6730426"/>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System Implementation</a:t>
            </a:r>
          </a:p>
        </p:txBody>
      </p:sp>
      <p:sp>
        <p:nvSpPr>
          <p:cNvPr name="TextBox 28" id="28"/>
          <p:cNvSpPr txBox="true"/>
          <p:nvPr/>
        </p:nvSpPr>
        <p:spPr>
          <a:xfrm rot="0">
            <a:off x="10336602" y="7953435"/>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Future Application</a:t>
            </a:r>
          </a:p>
        </p:txBody>
      </p:sp>
      <p:grpSp>
        <p:nvGrpSpPr>
          <p:cNvPr name="Group 29" id="29"/>
          <p:cNvGrpSpPr/>
          <p:nvPr/>
        </p:nvGrpSpPr>
        <p:grpSpPr>
          <a:xfrm rot="0">
            <a:off x="8920785" y="9087083"/>
            <a:ext cx="771999" cy="771999"/>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TextBox 31" id="31"/>
          <p:cNvSpPr txBox="true"/>
          <p:nvPr/>
        </p:nvSpPr>
        <p:spPr>
          <a:xfrm rot="0">
            <a:off x="9034179" y="9087083"/>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8</a:t>
            </a:r>
          </a:p>
        </p:txBody>
      </p:sp>
      <p:sp>
        <p:nvSpPr>
          <p:cNvPr name="TextBox 32" id="32"/>
          <p:cNvSpPr txBox="true"/>
          <p:nvPr/>
        </p:nvSpPr>
        <p:spPr>
          <a:xfrm rot="0">
            <a:off x="10336602" y="8953733"/>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Conclusion</a:t>
            </a:r>
          </a:p>
        </p:txBody>
      </p:sp>
      <p:grpSp>
        <p:nvGrpSpPr>
          <p:cNvPr name="Group 33" id="33"/>
          <p:cNvGrpSpPr/>
          <p:nvPr/>
        </p:nvGrpSpPr>
        <p:grpSpPr>
          <a:xfrm rot="0">
            <a:off x="8920785" y="2467173"/>
            <a:ext cx="771999" cy="771999"/>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35" id="35"/>
          <p:cNvGrpSpPr/>
          <p:nvPr/>
        </p:nvGrpSpPr>
        <p:grpSpPr>
          <a:xfrm rot="0">
            <a:off x="8920785" y="1237974"/>
            <a:ext cx="771999" cy="771999"/>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TextBox 37" id="37"/>
          <p:cNvSpPr txBox="true"/>
          <p:nvPr/>
        </p:nvSpPr>
        <p:spPr>
          <a:xfrm rot="0">
            <a:off x="9034179" y="246536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Raleway"/>
              </a:rPr>
              <a:t>2</a:t>
            </a:r>
          </a:p>
        </p:txBody>
      </p:sp>
      <p:sp>
        <p:nvSpPr>
          <p:cNvPr name="TextBox 38" id="38"/>
          <p:cNvSpPr txBox="true"/>
          <p:nvPr/>
        </p:nvSpPr>
        <p:spPr>
          <a:xfrm rot="0">
            <a:off x="9034179" y="1217112"/>
            <a:ext cx="545211" cy="688086"/>
          </a:xfrm>
          <a:prstGeom prst="rect">
            <a:avLst/>
          </a:prstGeom>
        </p:spPr>
        <p:txBody>
          <a:bodyPr anchor="t" rtlCol="false" tIns="0" lIns="0" bIns="0" rIns="0">
            <a:spAutoFit/>
          </a:bodyPr>
          <a:lstStyle/>
          <a:p>
            <a:pPr algn="ctr">
              <a:lnSpc>
                <a:spcPts val="5652"/>
              </a:lnSpc>
            </a:pPr>
            <a:r>
              <a:rPr lang="en-US" sz="3600">
                <a:solidFill>
                  <a:srgbClr val="000000"/>
                </a:solidFill>
                <a:latin typeface="Raleway"/>
              </a:rPr>
              <a:t>1</a:t>
            </a:r>
          </a:p>
        </p:txBody>
      </p:sp>
      <p:sp>
        <p:nvSpPr>
          <p:cNvPr name="TextBox 39" id="39"/>
          <p:cNvSpPr txBox="true"/>
          <p:nvPr/>
        </p:nvSpPr>
        <p:spPr>
          <a:xfrm rot="0">
            <a:off x="10336602" y="2529640"/>
            <a:ext cx="200545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Objective</a:t>
            </a:r>
          </a:p>
        </p:txBody>
      </p:sp>
      <p:sp>
        <p:nvSpPr>
          <p:cNvPr name="TextBox 40" id="40"/>
          <p:cNvSpPr txBox="true"/>
          <p:nvPr/>
        </p:nvSpPr>
        <p:spPr>
          <a:xfrm rot="0">
            <a:off x="10336602" y="3634712"/>
            <a:ext cx="56051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Problems that  LMS Solved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417301" y="3650295"/>
            <a:ext cx="13395658" cy="5687060"/>
          </a:xfrm>
          <a:prstGeom prst="rect">
            <a:avLst/>
          </a:prstGeom>
        </p:spPr>
        <p:txBody>
          <a:bodyPr anchor="t" rtlCol="false" tIns="0" lIns="0" bIns="0" rIns="0">
            <a:spAutoFit/>
          </a:bodyPr>
          <a:lstStyle/>
          <a:p>
            <a:pPr algn="ctr">
              <a:lnSpc>
                <a:spcPts val="6519"/>
              </a:lnSpc>
            </a:pPr>
            <a:r>
              <a:rPr lang="en-US" sz="3999">
                <a:solidFill>
                  <a:srgbClr val="000000"/>
                </a:solidFill>
                <a:latin typeface="Raleway"/>
              </a:rPr>
              <a:t>A Library Management System (LMS) is a vital tool for efficient organization and administration of libraries. </a:t>
            </a:r>
          </a:p>
          <a:p>
            <a:pPr algn="ctr">
              <a:lnSpc>
                <a:spcPts val="6519"/>
              </a:lnSpc>
            </a:pPr>
            <a:r>
              <a:rPr lang="en-US" sz="3999">
                <a:solidFill>
                  <a:srgbClr val="000000"/>
                </a:solidFill>
                <a:latin typeface="Raleway"/>
              </a:rPr>
              <a:t>This software solution streamlines tasks like cataloging, circulation, patron management, and inventory control.</a:t>
            </a:r>
          </a:p>
          <a:p>
            <a:pPr algn="ctr">
              <a:lnSpc>
                <a:spcPts val="6519"/>
              </a:lnSpc>
            </a:pPr>
            <a:r>
              <a:rPr lang="en-US" sz="3999">
                <a:solidFill>
                  <a:srgbClr val="000000"/>
                </a:solidFill>
                <a:latin typeface="Raleway"/>
              </a:rPr>
              <a:t> It enhances user experience, simplifies staff operations, and ensures optimal resource utilization in libraries of all sizes.</a:t>
            </a:r>
          </a:p>
        </p:txBody>
      </p:sp>
      <p:sp>
        <p:nvSpPr>
          <p:cNvPr name="Freeform 10" id="10"/>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198919" y="1273754"/>
            <a:ext cx="7890162"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64957" y="1079859"/>
            <a:ext cx="12837986"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OBJECTIVE</a:t>
            </a:r>
          </a:p>
        </p:txBody>
      </p:sp>
      <p:sp>
        <p:nvSpPr>
          <p:cNvPr name="TextBox 12" id="12"/>
          <p:cNvSpPr txBox="true"/>
          <p:nvPr/>
        </p:nvSpPr>
        <p:spPr>
          <a:xfrm rot="0">
            <a:off x="1896830" y="3372748"/>
            <a:ext cx="14523645" cy="4908550"/>
          </a:xfrm>
          <a:prstGeom prst="rect">
            <a:avLst/>
          </a:prstGeom>
        </p:spPr>
        <p:txBody>
          <a:bodyPr anchor="t" rtlCol="false" tIns="0" lIns="0" bIns="0" rIns="0">
            <a:spAutoFit/>
          </a:bodyPr>
          <a:lstStyle/>
          <a:p>
            <a:pPr algn="ctr">
              <a:lnSpc>
                <a:spcPts val="5599"/>
              </a:lnSpc>
            </a:pPr>
            <a:r>
              <a:rPr lang="en-US" sz="3999">
                <a:solidFill>
                  <a:srgbClr val="000000"/>
                </a:solidFill>
                <a:latin typeface="Raleway"/>
              </a:rPr>
              <a:t>The objective of a Library Management System is to efficiently organize, catalog, and manage library resources, including books, periodicals, and digital materials. It aims to streamline borrowing and returning processes, track inventory, provide accurate search and retrieval, and generate reports for library staff to enhance overall library operations and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1028700" y="1457684"/>
            <a:ext cx="162306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PROBLEMS THAT LMS SOLVED</a:t>
            </a:r>
          </a:p>
        </p:txBody>
      </p:sp>
      <p:sp>
        <p:nvSpPr>
          <p:cNvPr name="TextBox 12" id="12"/>
          <p:cNvSpPr txBox="true"/>
          <p:nvPr/>
        </p:nvSpPr>
        <p:spPr>
          <a:xfrm rot="0">
            <a:off x="1896830" y="3372748"/>
            <a:ext cx="14523645" cy="4908550"/>
          </a:xfrm>
          <a:prstGeom prst="rect">
            <a:avLst/>
          </a:prstGeom>
        </p:spPr>
        <p:txBody>
          <a:bodyPr anchor="t" rtlCol="false" tIns="0" lIns="0" bIns="0" rIns="0">
            <a:spAutoFit/>
          </a:bodyPr>
          <a:lstStyle/>
          <a:p>
            <a:pPr algn="ctr">
              <a:lnSpc>
                <a:spcPts val="5599"/>
              </a:lnSpc>
            </a:pPr>
            <a:r>
              <a:rPr lang="en-US" sz="3999">
                <a:solidFill>
                  <a:srgbClr val="000000"/>
                </a:solidFill>
                <a:latin typeface="Raleway"/>
              </a:rPr>
              <a:t>A Library Management System resolves multiple challenges, including efficient cataloging and tracking of books, reducing manual data entry errors, streamlining patron checkouts and returns, managing overdue fines, providing real-time availability information, and facilitating comprehensive reporting for better resource utilization and informed decision-making.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54195"/>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6" id="6"/>
          <p:cNvGrpSpPr/>
          <p:nvPr/>
        </p:nvGrpSpPr>
        <p:grpSpPr>
          <a:xfrm rot="0">
            <a:off x="8920785" y="5250578"/>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Freeform 8" id="8"/>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0" id="10"/>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336602" y="2479489"/>
            <a:ext cx="7322748"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Visual Studio Code (Python)</a:t>
            </a:r>
          </a:p>
        </p:txBody>
      </p:sp>
      <p:sp>
        <p:nvSpPr>
          <p:cNvPr name="TextBox 12" id="12"/>
          <p:cNvSpPr txBox="true"/>
          <p:nvPr/>
        </p:nvSpPr>
        <p:spPr>
          <a:xfrm rot="0">
            <a:off x="9034179" y="2641414"/>
            <a:ext cx="545211" cy="688086"/>
          </a:xfrm>
          <a:prstGeom prst="rect">
            <a:avLst/>
          </a:prstGeom>
        </p:spPr>
        <p:txBody>
          <a:bodyPr anchor="t" rtlCol="false" tIns="0" lIns="0" bIns="0" rIns="0">
            <a:spAutoFit/>
          </a:bodyPr>
          <a:lstStyle/>
          <a:p>
            <a:pPr algn="ctr">
              <a:lnSpc>
                <a:spcPts val="5652"/>
              </a:lnSpc>
            </a:pPr>
            <a:r>
              <a:rPr lang="en-US" sz="3600">
                <a:solidFill>
                  <a:srgbClr val="000000"/>
                </a:solidFill>
                <a:latin typeface="Raleway"/>
              </a:rPr>
              <a:t>1</a:t>
            </a:r>
          </a:p>
        </p:txBody>
      </p:sp>
      <p:sp>
        <p:nvSpPr>
          <p:cNvPr name="TextBox 13" id="13"/>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Raleway"/>
              </a:rPr>
              <a:t>2</a:t>
            </a:r>
          </a:p>
        </p:txBody>
      </p:sp>
      <p:sp>
        <p:nvSpPr>
          <p:cNvPr name="TextBox 14" id="14"/>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Raleway"/>
              </a:rPr>
              <a:t>3</a:t>
            </a:r>
          </a:p>
        </p:txBody>
      </p:sp>
      <p:sp>
        <p:nvSpPr>
          <p:cNvPr name="TextBox 15" id="15"/>
          <p:cNvSpPr txBox="true"/>
          <p:nvPr/>
        </p:nvSpPr>
        <p:spPr>
          <a:xfrm rot="0">
            <a:off x="1730661" y="2533843"/>
            <a:ext cx="6456699" cy="2447925"/>
          </a:xfrm>
          <a:prstGeom prst="rect">
            <a:avLst/>
          </a:prstGeom>
        </p:spPr>
        <p:txBody>
          <a:bodyPr anchor="t" rtlCol="false" tIns="0" lIns="0" bIns="0" rIns="0">
            <a:spAutoFit/>
          </a:bodyPr>
          <a:lstStyle/>
          <a:p>
            <a:pPr>
              <a:lnSpc>
                <a:spcPts val="9600"/>
              </a:lnSpc>
            </a:pPr>
            <a:r>
              <a:rPr lang="en-US" sz="8000">
                <a:solidFill>
                  <a:srgbClr val="A88353"/>
                </a:solidFill>
                <a:latin typeface="Eczar Bold"/>
              </a:rPr>
              <a:t>SOFTWARE </a:t>
            </a:r>
          </a:p>
          <a:p>
            <a:pPr algn="l" marL="0" indent="0" lvl="0">
              <a:lnSpc>
                <a:spcPts val="9600"/>
              </a:lnSpc>
              <a:spcBef>
                <a:spcPct val="0"/>
              </a:spcBef>
            </a:pPr>
            <a:r>
              <a:rPr lang="en-US" sz="8000">
                <a:solidFill>
                  <a:srgbClr val="A88353"/>
                </a:solidFill>
                <a:latin typeface="Eczar Bold"/>
              </a:rPr>
              <a:t>USED</a:t>
            </a:r>
          </a:p>
        </p:txBody>
      </p:sp>
      <p:sp>
        <p:nvSpPr>
          <p:cNvPr name="Freeform 16" id="16"/>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8" id="18"/>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19" id="19"/>
          <p:cNvSpPr txBox="true"/>
          <p:nvPr/>
        </p:nvSpPr>
        <p:spPr>
          <a:xfrm rot="0">
            <a:off x="10336602" y="3812733"/>
            <a:ext cx="7322748"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MySQL</a:t>
            </a:r>
          </a:p>
        </p:txBody>
      </p:sp>
      <p:sp>
        <p:nvSpPr>
          <p:cNvPr name="TextBox 20" id="20"/>
          <p:cNvSpPr txBox="true"/>
          <p:nvPr/>
        </p:nvSpPr>
        <p:spPr>
          <a:xfrm rot="0">
            <a:off x="10336602" y="5136451"/>
            <a:ext cx="7322748"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XAMPP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551614" y="2520941"/>
            <a:ext cx="811718" cy="81171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4" id="4"/>
          <p:cNvGrpSpPr/>
          <p:nvPr/>
        </p:nvGrpSpPr>
        <p:grpSpPr>
          <a:xfrm rot="0">
            <a:off x="2551614" y="3852080"/>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grpSp>
        <p:nvGrpSpPr>
          <p:cNvPr name="Group 6" id="6"/>
          <p:cNvGrpSpPr/>
          <p:nvPr/>
        </p:nvGrpSpPr>
        <p:grpSpPr>
          <a:xfrm rot="0">
            <a:off x="2591333" y="4970878"/>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Freeform 8" id="8"/>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0" id="10"/>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798807" y="2349395"/>
            <a:ext cx="14489193"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Python ( GUI ) -  Interact with graphical compnents</a:t>
            </a:r>
          </a:p>
        </p:txBody>
      </p:sp>
      <p:sp>
        <p:nvSpPr>
          <p:cNvPr name="TextBox 12" id="12"/>
          <p:cNvSpPr txBox="true"/>
          <p:nvPr/>
        </p:nvSpPr>
        <p:spPr>
          <a:xfrm rot="0">
            <a:off x="2684867" y="2511320"/>
            <a:ext cx="545211" cy="688086"/>
          </a:xfrm>
          <a:prstGeom prst="rect">
            <a:avLst/>
          </a:prstGeom>
        </p:spPr>
        <p:txBody>
          <a:bodyPr anchor="t" rtlCol="false" tIns="0" lIns="0" bIns="0" rIns="0">
            <a:spAutoFit/>
          </a:bodyPr>
          <a:lstStyle/>
          <a:p>
            <a:pPr algn="ctr">
              <a:lnSpc>
                <a:spcPts val="5652"/>
              </a:lnSpc>
            </a:pPr>
            <a:r>
              <a:rPr lang="en-US" sz="3600">
                <a:solidFill>
                  <a:srgbClr val="000000"/>
                </a:solidFill>
                <a:latin typeface="Raleway"/>
              </a:rPr>
              <a:t>1</a:t>
            </a:r>
          </a:p>
        </p:txBody>
      </p:sp>
      <p:sp>
        <p:nvSpPr>
          <p:cNvPr name="TextBox 13" id="13"/>
          <p:cNvSpPr txBox="true"/>
          <p:nvPr/>
        </p:nvSpPr>
        <p:spPr>
          <a:xfrm rot="0">
            <a:off x="2684867" y="3827863"/>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Raleway"/>
              </a:rPr>
              <a:t>2</a:t>
            </a:r>
          </a:p>
        </p:txBody>
      </p:sp>
      <p:sp>
        <p:nvSpPr>
          <p:cNvPr name="TextBox 14" id="14"/>
          <p:cNvSpPr txBox="true"/>
          <p:nvPr/>
        </p:nvSpPr>
        <p:spPr>
          <a:xfrm rot="0">
            <a:off x="2724587" y="494139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Raleway"/>
              </a:rPr>
              <a:t>3</a:t>
            </a:r>
          </a:p>
        </p:txBody>
      </p:sp>
      <p:sp>
        <p:nvSpPr>
          <p:cNvPr name="Freeform 15" id="15"/>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7" id="17"/>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18" id="18"/>
          <p:cNvSpPr txBox="true"/>
          <p:nvPr/>
        </p:nvSpPr>
        <p:spPr>
          <a:xfrm rot="0">
            <a:off x="3798807" y="4838700"/>
            <a:ext cx="7322748"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Database - </a:t>
            </a:r>
            <a:r>
              <a:rPr lang="en-US" sz="3999">
                <a:solidFill>
                  <a:srgbClr val="000000"/>
                </a:solidFill>
                <a:latin typeface="Raleway"/>
              </a:rPr>
              <a:t>MySQL</a:t>
            </a:r>
          </a:p>
        </p:txBody>
      </p:sp>
      <p:sp>
        <p:nvSpPr>
          <p:cNvPr name="TextBox 19" id="19"/>
          <p:cNvSpPr txBox="true"/>
          <p:nvPr/>
        </p:nvSpPr>
        <p:spPr>
          <a:xfrm rot="0">
            <a:off x="3798807" y="3665938"/>
            <a:ext cx="13938694" cy="908050"/>
          </a:xfrm>
          <a:prstGeom prst="rect">
            <a:avLst/>
          </a:prstGeom>
        </p:spPr>
        <p:txBody>
          <a:bodyPr anchor="t" rtlCol="false" tIns="0" lIns="0" bIns="0" rIns="0">
            <a:spAutoFit/>
          </a:bodyPr>
          <a:lstStyle/>
          <a:p>
            <a:pPr algn="l">
              <a:lnSpc>
                <a:spcPts val="7999"/>
              </a:lnSpc>
            </a:pPr>
            <a:r>
              <a:rPr lang="en-US" sz="3999">
                <a:solidFill>
                  <a:srgbClr val="000000"/>
                </a:solidFill>
                <a:latin typeface="Raleway"/>
              </a:rPr>
              <a:t>Using Tkinter in Python to make use GUI in Python</a:t>
            </a:r>
          </a:p>
        </p:txBody>
      </p:sp>
      <p:sp>
        <p:nvSpPr>
          <p:cNvPr name="TextBox 20" id="20"/>
          <p:cNvSpPr txBox="true"/>
          <p:nvPr/>
        </p:nvSpPr>
        <p:spPr>
          <a:xfrm rot="0">
            <a:off x="1028700" y="488940"/>
            <a:ext cx="16230600" cy="1295400"/>
          </a:xfrm>
          <a:prstGeom prst="rect">
            <a:avLst/>
          </a:prstGeom>
        </p:spPr>
        <p:txBody>
          <a:bodyPr anchor="t" rtlCol="false" tIns="0" lIns="0" bIns="0" rIns="0">
            <a:spAutoFit/>
          </a:bodyPr>
          <a:lstStyle/>
          <a:p>
            <a:pPr algn="ctr">
              <a:lnSpc>
                <a:spcPts val="10500"/>
              </a:lnSpc>
            </a:pPr>
            <a:r>
              <a:rPr lang="en-US" sz="7500">
                <a:solidFill>
                  <a:srgbClr val="A88353"/>
                </a:solidFill>
                <a:latin typeface="Eczar Bold"/>
              </a:rPr>
              <a:t>TOOLS USED</a:t>
            </a:r>
          </a:p>
        </p:txBody>
      </p:sp>
      <p:sp>
        <p:nvSpPr>
          <p:cNvPr name="TextBox 21" id="21"/>
          <p:cNvSpPr txBox="true"/>
          <p:nvPr/>
        </p:nvSpPr>
        <p:spPr>
          <a:xfrm rot="0">
            <a:off x="2778402" y="612387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4</a:t>
            </a:r>
          </a:p>
        </p:txBody>
      </p:sp>
      <p:grpSp>
        <p:nvGrpSpPr>
          <p:cNvPr name="Group 22" id="22"/>
          <p:cNvGrpSpPr/>
          <p:nvPr/>
        </p:nvGrpSpPr>
        <p:grpSpPr>
          <a:xfrm rot="0">
            <a:off x="2591333" y="6224635"/>
            <a:ext cx="811718" cy="811718"/>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AD2C"/>
            </a:solidFill>
          </p:spPr>
        </p:sp>
      </p:grpSp>
      <p:sp>
        <p:nvSpPr>
          <p:cNvPr name="TextBox 24" id="24"/>
          <p:cNvSpPr txBox="true"/>
          <p:nvPr/>
        </p:nvSpPr>
        <p:spPr>
          <a:xfrm rot="0">
            <a:off x="3798807" y="6281688"/>
            <a:ext cx="11485217" cy="1384300"/>
          </a:xfrm>
          <a:prstGeom prst="rect">
            <a:avLst/>
          </a:prstGeom>
        </p:spPr>
        <p:txBody>
          <a:bodyPr anchor="t" rtlCol="false" tIns="0" lIns="0" bIns="0" rIns="0">
            <a:spAutoFit/>
          </a:bodyPr>
          <a:lstStyle/>
          <a:p>
            <a:pPr>
              <a:lnSpc>
                <a:spcPts val="5599"/>
              </a:lnSpc>
            </a:pPr>
            <a:r>
              <a:rPr lang="en-US" sz="3999">
                <a:solidFill>
                  <a:srgbClr val="000000"/>
                </a:solidFill>
                <a:latin typeface="Canva Sans"/>
              </a:rPr>
              <a:t>Imported mysql.connecter to connect MySQL  database to python file </a:t>
            </a:r>
          </a:p>
        </p:txBody>
      </p:sp>
      <p:sp>
        <p:nvSpPr>
          <p:cNvPr name="TextBox 25" id="25"/>
          <p:cNvSpPr txBox="true"/>
          <p:nvPr/>
        </p:nvSpPr>
        <p:spPr>
          <a:xfrm rot="0">
            <a:off x="2724587" y="6215013"/>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000000"/>
                </a:solidFill>
                <a:latin typeface="Raleway"/>
              </a:rPr>
              <a:t>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0" y="305068"/>
            <a:ext cx="18288000" cy="1200150"/>
          </a:xfrm>
          <a:prstGeom prst="rect">
            <a:avLst/>
          </a:prstGeom>
        </p:spPr>
        <p:txBody>
          <a:bodyPr anchor="t" rtlCol="false" tIns="0" lIns="0" bIns="0" rIns="0">
            <a:spAutoFit/>
          </a:bodyPr>
          <a:lstStyle/>
          <a:p>
            <a:pPr algn="ctr">
              <a:lnSpc>
                <a:spcPts val="9525"/>
              </a:lnSpc>
            </a:pPr>
            <a:r>
              <a:rPr lang="en-US" sz="7500">
                <a:solidFill>
                  <a:srgbClr val="A88353"/>
                </a:solidFill>
                <a:latin typeface="Eczar Bold"/>
              </a:rPr>
              <a:t>SYSTEM IMPLEMENTATION</a:t>
            </a:r>
          </a:p>
        </p:txBody>
      </p:sp>
      <p:sp>
        <p:nvSpPr>
          <p:cNvPr name="TextBox 12" id="12"/>
          <p:cNvSpPr txBox="true"/>
          <p:nvPr/>
        </p:nvSpPr>
        <p:spPr>
          <a:xfrm rot="0">
            <a:off x="4478525" y="1794234"/>
            <a:ext cx="9433024" cy="863600"/>
          </a:xfrm>
          <a:prstGeom prst="rect">
            <a:avLst/>
          </a:prstGeom>
        </p:spPr>
        <p:txBody>
          <a:bodyPr anchor="t" rtlCol="false" tIns="0" lIns="0" bIns="0" rIns="0">
            <a:spAutoFit/>
          </a:bodyPr>
          <a:lstStyle/>
          <a:p>
            <a:pPr>
              <a:lnSpc>
                <a:spcPts val="7000"/>
              </a:lnSpc>
            </a:pPr>
            <a:r>
              <a:rPr lang="en-US" sz="5000">
                <a:solidFill>
                  <a:srgbClr val="A88353"/>
                </a:solidFill>
                <a:latin typeface="Canva Sans Bold"/>
              </a:rPr>
              <a:t>Screenshot of our LMS Project</a:t>
            </a:r>
          </a:p>
        </p:txBody>
      </p:sp>
      <p:sp>
        <p:nvSpPr>
          <p:cNvPr name="Freeform 13" id="13"/>
          <p:cNvSpPr/>
          <p:nvPr/>
        </p:nvSpPr>
        <p:spPr>
          <a:xfrm flipH="false" flipV="false" rot="0">
            <a:off x="2058028" y="2820944"/>
            <a:ext cx="14174451" cy="7135240"/>
          </a:xfrm>
          <a:custGeom>
            <a:avLst/>
            <a:gdLst/>
            <a:ahLst/>
            <a:cxnLst/>
            <a:rect r="r" b="b" t="t" l="l"/>
            <a:pathLst>
              <a:path h="7135240" w="14174451">
                <a:moveTo>
                  <a:pt x="0" y="0"/>
                </a:moveTo>
                <a:lnTo>
                  <a:pt x="14174451" y="0"/>
                </a:lnTo>
                <a:lnTo>
                  <a:pt x="14174451" y="7135240"/>
                </a:lnTo>
                <a:lnTo>
                  <a:pt x="0" y="7135240"/>
                </a:lnTo>
                <a:lnTo>
                  <a:pt x="0" y="0"/>
                </a:lnTo>
                <a:close/>
              </a:path>
            </a:pathLst>
          </a:custGeom>
          <a:blipFill>
            <a:blip r:embed="rId6"/>
            <a:stretch>
              <a:fillRect l="0" t="-5401" r="0" b="-540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DAFxbSoj6Xg</dc:identifier>
  <dcterms:modified xsi:type="dcterms:W3CDTF">2011-08-01T06:04:30Z</dcterms:modified>
  <cp:revision>1</cp:revision>
  <dc:title>DBMS Project</dc:title>
</cp:coreProperties>
</file>